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  <p:sldMasterId id="2147484007" r:id="rId2"/>
    <p:sldMasterId id="2147484019" r:id="rId3"/>
  </p:sldMasterIdLst>
  <p:notesMasterIdLst>
    <p:notesMasterId r:id="rId25"/>
  </p:notesMasterIdLst>
  <p:handoutMasterIdLst>
    <p:handoutMasterId r:id="rId26"/>
  </p:handoutMasterIdLst>
  <p:sldIdLst>
    <p:sldId id="586" r:id="rId4"/>
    <p:sldId id="595" r:id="rId5"/>
    <p:sldId id="588" r:id="rId6"/>
    <p:sldId id="257" r:id="rId7"/>
    <p:sldId id="571" r:id="rId8"/>
    <p:sldId id="592" r:id="rId9"/>
    <p:sldId id="574" r:id="rId10"/>
    <p:sldId id="593" r:id="rId11"/>
    <p:sldId id="590" r:id="rId12"/>
    <p:sldId id="596" r:id="rId13"/>
    <p:sldId id="573" r:id="rId14"/>
    <p:sldId id="570" r:id="rId15"/>
    <p:sldId id="575" r:id="rId16"/>
    <p:sldId id="579" r:id="rId17"/>
    <p:sldId id="581" r:id="rId18"/>
    <p:sldId id="584" r:id="rId19"/>
    <p:sldId id="597" r:id="rId20"/>
    <p:sldId id="585" r:id="rId21"/>
    <p:sldId id="598" r:id="rId22"/>
    <p:sldId id="591" r:id="rId23"/>
    <p:sldId id="594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rrows Diagram" id="{B6D18F6B-13C0-4689-8D47-3BF47272F27F}">
          <p14:sldIdLst>
            <p14:sldId id="586"/>
            <p14:sldId id="595"/>
            <p14:sldId id="588"/>
            <p14:sldId id="257"/>
            <p14:sldId id="571"/>
            <p14:sldId id="592"/>
            <p14:sldId id="574"/>
            <p14:sldId id="593"/>
            <p14:sldId id="590"/>
            <p14:sldId id="596"/>
            <p14:sldId id="573"/>
            <p14:sldId id="570"/>
            <p14:sldId id="575"/>
            <p14:sldId id="579"/>
            <p14:sldId id="581"/>
            <p14:sldId id="584"/>
            <p14:sldId id="597"/>
            <p14:sldId id="585"/>
            <p14:sldId id="598"/>
            <p14:sldId id="591"/>
            <p14:sldId id="594"/>
          </p14:sldIdLst>
        </p14:section>
        <p14:section name="Puzzle Diagram" id="{5EBB697D-5F3A-4619-95B1-18B26D293295}">
          <p14:sldIdLst/>
        </p14:section>
        <p14:section name="Gear Diagram" id="{78BEFFB9-BDDE-431B-8DAD-F147F3B1C6A0}">
          <p14:sldIdLst/>
        </p14:section>
        <p14:section name="Matrix Diagram" id="{5A07AFEB-75C5-487C-BCB4-8E975429D77E}">
          <p14:sldIdLst/>
        </p14:section>
        <p14:section name="Cycle Process" id="{50B0BF03-0985-4946-9592-3190EDAD1A23}">
          <p14:sldIdLst/>
        </p14:section>
        <p14:section name="Gantt Chart" id="{904EEEBC-31A4-4D7F-9ED6-F86ACB6EF018}">
          <p14:sldIdLst/>
        </p14:section>
        <p14:section name="Calendar 2015" id="{4B913258-86AC-4206-ABBC-306309849869}">
          <p14:sldIdLst/>
        </p14:section>
        <p14:section name="Timeline Process" id="{1F6949EA-DE10-4B90-9A09-64B6B4AE90B7}">
          <p14:sldIdLst/>
        </p14:section>
        <p14:section name="Step-by-Step Process" id="{BDC0C192-FFAA-40AD-BF84-0A75CEC29620}">
          <p14:sldIdLst/>
        </p14:section>
        <p14:section name="Funnel Diagram" id="{FD38EE9E-CE02-429A-B76D-12B3C50F77C2}">
          <p14:sldIdLst/>
        </p14:section>
        <p14:section name="Mindmap" id="{BEFC53BC-F424-468E-AD29-25E3B3BA7D55}">
          <p14:sldIdLst/>
        </p14:section>
        <p14:section name="Tree Diagram" id="{396C7869-A3CD-4176-9DFB-FDC97C7466AD}">
          <p14:sldIdLst/>
        </p14:section>
        <p14:section name="Pyramid Diagram" id="{BF303E46-BAA6-46CA-B5F4-147B666F822A}">
          <p14:sldIdLst/>
        </p14:section>
        <p14:section name="Flowchart" id="{85D94DD8-C343-4EA1-803B-2037E9588492}">
          <p14:sldIdLst/>
        </p14:section>
        <p14:section name="Fishbone Diagram" id="{1B606730-6E71-42BB-8321-D12902EDFCA7}">
          <p14:sldIdLst/>
        </p14:section>
        <p14:section name="Map Diagram" id="{355EE30E-99BA-41F4-A409-8A241F946D9C}">
          <p14:sldIdLst/>
        </p14:section>
        <p14:section name="Iceberg Diagram" id="{FF92EB0E-4839-4D74-ABCD-7B20D7FF76F8}">
          <p14:sldIdLst/>
        </p14:section>
        <p14:section name="Pricelist Table" id="{5E179C74-804D-4F9F-9688-0D9697A7DDA7}">
          <p14:sldIdLst/>
        </p14:section>
        <p14:section name="3D Layers Diagram" id="{A1CCEBDB-9B94-4B64-8EFA-7B7DA18384E7}">
          <p14:sldIdLst/>
        </p14:section>
        <p14:section name="Comparison / proposition" id="{50F87C0F-1B7F-424A-AC8C-7BF367B1970C}">
          <p14:sldIdLst/>
        </p14:section>
        <p14:section name="Business Model" id="{C01F8ABC-4008-48CE-B62C-64BEF1F37574}">
          <p14:sldIdLst/>
        </p14:section>
        <p14:section name="Human Diagram" id="{578B14A7-58BB-4183-A73C-665BBC05F710}">
          <p14:sldIdLst/>
        </p14:section>
        <p14:section name="Road Diagram" id="{DD9FA14E-9415-4144-873F-5D6CFBF4D8E1}">
          <p14:sldIdLst/>
        </p14:section>
        <p14:section name="Gadget Diagram" id="{4CD4ABD5-5BAA-4108-86AF-7DED4EC6DF93}">
          <p14:sldIdLst/>
        </p14:section>
        <p14:section name="Mockup Template" id="{5DD95A02-F785-4B87-AAA9-183570F07D22}">
          <p14:sldIdLst/>
        </p14:section>
        <p14:section name="Portfolio" id="{BA390565-5CD7-44F5-8FE9-B359590A0BFC}">
          <p14:sldIdLst/>
        </p14:section>
        <p14:section name="Team/ Photo Slide" id="{6BE9D522-C8CD-4D08-88EF-5D9323F1E807}">
          <p14:sldIdLst/>
        </p14:section>
        <p14:section name="Hierarchy" id="{05BE700D-4A3D-496C-8147-B1F208F5F0B1}">
          <p14:sldIdLst/>
        </p14:section>
        <p14:section name="Energy Diagram" id="{19024546-5A2D-444D-93AB-5DB161A06C34}">
          <p14:sldIdLst/>
        </p14:section>
        <p14:section name="Environment Diagram" id="{D8E4D9E5-5567-4351-8B7F-442522BC5E17}">
          <p14:sldIdLst/>
        </p14:section>
        <p14:section name="Technology Diagram" id="{97B26582-CC5F-48F5-A846-278EA826C549}">
          <p14:sldIdLst/>
        </p14:section>
        <p14:section name="Security Diagram" id="{E8BE48A3-7AC8-4CC7-A403-30D95D2586C8}">
          <p14:sldIdLst/>
        </p14:section>
        <p14:section name="Finance Diagram" id="{BAAB6C5E-109A-47E8-9E86-01C9BE31C3DB}">
          <p14:sldIdLst/>
        </p14:section>
        <p14:section name="Creative Diagram" id="{9705E2B5-615D-4737-AD23-8E25FF304395}">
          <p14:sldIdLst/>
        </p14:section>
        <p14:section name="Science Diagram" id="{2833A231-1084-4DCF-A542-119AA5ED2434}">
          <p14:sldIdLst/>
        </p14:section>
        <p14:section name="Health" id="{9E723CDD-AAB0-46CA-ABAE-2CED2ABC56E9}">
          <p14:sldIdLst/>
        </p14:section>
        <p14:section name="Training" id="{D08A28FA-DA1A-4D99-A158-7FBBCF4ACCA9}">
          <p14:sldIdLst/>
        </p14:section>
        <p14:section name="Property" id="{E9406AC2-350F-4E06-A0DA-5D506774A3AA}">
          <p14:sldIdLst/>
        </p14:section>
        <p14:section name="Chart" id="{AEA3F791-3B71-47EA-8ABE-FA4511B5CB5C}">
          <p14:sldIdLst/>
        </p14:section>
        <p14:section name="Testimonial / Client List" id="{50249823-F496-47D5-B746-0BD6C69E56E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BB4"/>
    <a:srgbClr val="FF6600"/>
    <a:srgbClr val="FF9900"/>
    <a:srgbClr val="52361E"/>
    <a:srgbClr val="A86E3E"/>
    <a:srgbClr val="D3A577"/>
    <a:srgbClr val="83C937"/>
    <a:srgbClr val="FFE9D9"/>
    <a:srgbClr val="FFCC99"/>
    <a:srgbClr val="53B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2514" y="-5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25.11.2021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4442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25/11/2021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51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0F3-7995-41B7-9BE0-065FA8990711}" type="datetime1">
              <a:rPr lang="id-ID" smtClean="0"/>
              <a:pPr/>
              <a:t>25/11/2021</a:t>
            </a:fld>
            <a:endParaRPr lang="id-ID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0F3-7995-41B7-9BE0-065FA8990711}" type="datetime1">
              <a:rPr lang="id-ID" smtClean="0"/>
              <a:pPr/>
              <a:t>25/11/2021</a:t>
            </a:fld>
            <a:endParaRPr lang="id-ID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64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64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0F3-7995-41B7-9BE0-065FA8990711}" type="datetime1">
              <a:rPr lang="id-ID" smtClean="0"/>
              <a:pPr/>
              <a:t>25/11/2021</a:t>
            </a:fld>
            <a:endParaRPr lang="id-ID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3336" y="802300"/>
            <a:ext cx="6477805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3335" y="3531207"/>
            <a:ext cx="6477804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12376" y="329310"/>
            <a:ext cx="3730436" cy="309201"/>
          </a:xfrm>
        </p:spPr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8249" y="798973"/>
            <a:ext cx="608264" cy="503578"/>
          </a:xfrm>
        </p:spPr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813335" y="3528542"/>
            <a:ext cx="647780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529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3" y="1847088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490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680" y="1756130"/>
            <a:ext cx="6482366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680" y="3806198"/>
            <a:ext cx="6472835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090680" y="3804985"/>
            <a:ext cx="647283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727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804892"/>
            <a:ext cx="7204226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2010879"/>
            <a:ext cx="3483864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328" y="2017343"/>
            <a:ext cx="3483864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090423" y="1847088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811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804166"/>
            <a:ext cx="7205746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2019552"/>
            <a:ext cx="348386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824272"/>
            <a:ext cx="3483864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9272" y="2023006"/>
            <a:ext cx="348386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9272" y="2821491"/>
            <a:ext cx="3483864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1090423" y="1847088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836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090423" y="1847088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3810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108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905AD-296C-4668-B089-01EFD0B2D4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5" y="798973"/>
            <a:ext cx="2454824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2786" y="798974"/>
            <a:ext cx="4509353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3205494"/>
            <a:ext cx="2456260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86211" y="3205491"/>
            <a:ext cx="245211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245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608041" y="482173"/>
            <a:ext cx="3055900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1129513"/>
            <a:ext cx="4149246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1122545"/>
            <a:ext cx="209337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8" y="3145992"/>
            <a:ext cx="4143303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8" y="5469859"/>
            <a:ext cx="4145513" cy="320123"/>
          </a:xfrm>
        </p:spPr>
        <p:txBody>
          <a:bodyPr/>
          <a:lstStyle>
            <a:lvl1pPr algn="l">
              <a:defRPr/>
            </a:lvl1pPr>
          </a:lstStyle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318642"/>
            <a:ext cx="4155753" cy="320931"/>
          </a:xfrm>
        </p:spPr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085538" y="3143605"/>
            <a:ext cx="41455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906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090423" y="1847088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1788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9334" y="798976"/>
            <a:ext cx="121180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5" y="798976"/>
            <a:ext cx="5871623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079333" y="798976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141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457200"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32C577D5-64BF-4024-B71E-74468808BBAA}" type="slidenum">
              <a:rPr lang="tr-TR" smtClean="0">
                <a:solidFill>
                  <a:srgbClr val="B71E42"/>
                </a:solidFill>
              </a:rPr>
              <a:pPr defTabSz="457200"/>
              <a:t>‹#›</a:t>
            </a:fld>
            <a:endParaRPr lang="tr-TR">
              <a:solidFill>
                <a:srgbClr val="B71E42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0F3-7995-41B7-9BE0-065FA8990711}" type="datetime1">
              <a:rPr lang="id-ID" smtClean="0"/>
              <a:pPr/>
              <a:t>25/11/2021</a:t>
            </a:fld>
            <a:endParaRPr lang="id-ID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457200"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32C577D5-64BF-4024-B71E-74468808BBAA}" type="slidenum">
              <a:rPr lang="tr-TR" smtClean="0">
                <a:solidFill>
                  <a:srgbClr val="B71E42"/>
                </a:solidFill>
              </a:rPr>
              <a:pPr defTabSz="457200"/>
              <a:t>‹#›</a:t>
            </a:fld>
            <a:endParaRPr lang="tr-TR">
              <a:solidFill>
                <a:srgbClr val="B71E42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77D5-64BF-4024-B71E-74468808BBAA}" type="slidenum">
              <a:rPr lang="tr-TR" smtClean="0">
                <a:solidFill>
                  <a:srgbClr val="B71E42"/>
                </a:solidFill>
              </a:rPr>
              <a:pPr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0F3-7995-41B7-9BE0-065FA8990711}" type="datetime1">
              <a:rPr lang="id-ID" smtClean="0"/>
              <a:pPr/>
              <a:t>25/11/2021</a:t>
            </a:fld>
            <a:endParaRPr lang="id-ID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3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0F3-7995-41B7-9BE0-065FA8990711}" type="datetime1">
              <a:rPr lang="id-ID" smtClean="0"/>
              <a:pPr/>
              <a:t>25/11/2021</a:t>
            </a:fld>
            <a:endParaRPr lang="id-ID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0F3-7995-41B7-9BE0-065FA8990711}" type="datetime1">
              <a:rPr lang="id-ID" smtClean="0"/>
              <a:pPr/>
              <a:t>25/11/2021</a:t>
            </a:fld>
            <a:endParaRPr lang="id-ID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0F3-7995-41B7-9BE0-065FA8990711}" type="datetime1">
              <a:rPr lang="id-ID" smtClean="0"/>
              <a:pPr/>
              <a:t>25/11/2021</a:t>
            </a:fld>
            <a:endParaRPr lang="id-ID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0F3-7995-41B7-9BE0-065FA8990711}" type="datetime1">
              <a:rPr lang="id-ID" smtClean="0"/>
              <a:pPr/>
              <a:t>25/11/2021</a:t>
            </a:fld>
            <a:endParaRPr lang="id-ID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A20F3-7995-41B7-9BE0-065FA8990711}" type="datetime1">
              <a:rPr lang="id-ID" smtClean="0"/>
              <a:pPr/>
              <a:t>25/11/2021</a:t>
            </a:fld>
            <a:endParaRPr lang="id-ID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25/11/2021</a:t>
            </a:fld>
            <a:endParaRPr lang="id-ID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7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692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9"/>
            <a:ext cx="9144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9144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6" y="804522"/>
            <a:ext cx="7202456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6" y="2015734"/>
            <a:ext cx="7202456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5605" y="330370"/>
            <a:ext cx="26255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516BABE9-10EC-4FC1-B659-EF504701467C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457200"/>
              <a:t>25.11.2021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329310"/>
            <a:ext cx="4454127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798973"/>
            <a:ext cx="608264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defTabSz="457200"/>
            <a:fld id="{32C577D5-64BF-4024-B71E-74468808BBAA}" type="slidenum">
              <a:rPr lang="tr-TR" smtClean="0">
                <a:solidFill>
                  <a:srgbClr val="B71E42"/>
                </a:solidFill>
              </a:rPr>
              <a:pPr defTabSz="457200"/>
              <a:t>‹#›</a:t>
            </a:fld>
            <a:endParaRPr lang="tr-TR">
              <a:solidFill>
                <a:srgbClr val="B71E42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471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25/11/2021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0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28" r:id="rId9"/>
    <p:sldLayoutId id="2147484029" r:id="rId10"/>
    <p:sldLayoutId id="2147484030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13" y="0"/>
            <a:ext cx="9258301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4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85" y="3046815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4" y="4044579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6" y="3055147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2" name="TextBox 11"/>
          <p:cNvSpPr txBox="1"/>
          <p:nvPr/>
        </p:nvSpPr>
        <p:spPr>
          <a:xfrm>
            <a:off x="1385715" y="2702607"/>
            <a:ext cx="25338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000" b="1" dirty="0" smtClean="0">
                <a:solidFill>
                  <a:schemeClr val="accent1"/>
                </a:solidFill>
                <a:latin typeface="+mj-lt"/>
              </a:rPr>
              <a:t>BAŞARI</a:t>
            </a:r>
            <a:endParaRPr lang="id-ID" sz="60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17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5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9" name="28 Metin kutusu"/>
          <p:cNvSpPr txBox="1"/>
          <p:nvPr/>
        </p:nvSpPr>
        <p:spPr>
          <a:xfrm>
            <a:off x="1447799" y="676301"/>
            <a:ext cx="5133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TEKNİKLERİ</a:t>
            </a:r>
            <a:endParaRPr lang="tr-TR" sz="7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1657363" y="152426"/>
            <a:ext cx="4895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ÇALIŞMA</a:t>
            </a:r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5" y="2945506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</p:spTree>
    <p:extLst>
      <p:ext uri="{BB962C8B-B14F-4D97-AF65-F5344CB8AC3E}">
        <p14:creationId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E5E561C-C6E3-4E2F-B893-2FD3BCF40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Evde kendinize ait bir çalışma masanız veya bir köşemiz olsun burayı sadece çalışmak için kullanın gereksiz her şeyi kaldırın lazım olacak şeyler elinizin altında bulunsun böylece sürekli kalkmak zorunda kalmazsınız.</a:t>
            </a:r>
          </a:p>
          <a:p>
            <a:r>
              <a:rPr lang="tr-TR" dirty="0"/>
              <a:t>Sadece ders çalışacağınız dersin kitapları ve defteri bulunsun.</a:t>
            </a:r>
          </a:p>
          <a:p>
            <a:endParaRPr lang="tr-TR" dirty="0"/>
          </a:p>
          <a:p>
            <a:r>
              <a:rPr lang="tr-TR" dirty="0"/>
              <a:t>Masa başında yemek yeme telefon ile oynama yapılmamalıdır.</a:t>
            </a:r>
          </a:p>
          <a:p>
            <a:endParaRPr lang="tr-TR" dirty="0"/>
          </a:p>
          <a:p>
            <a:r>
              <a:rPr lang="tr-TR" dirty="0"/>
              <a:t>Yatarak veya televizyon açıkken çalışılmamalıdır kesinlikle.</a:t>
            </a:r>
          </a:p>
          <a:p>
            <a:endParaRPr lang="tr-TR" dirty="0"/>
          </a:p>
          <a:p>
            <a:r>
              <a:rPr lang="tr-TR" dirty="0"/>
              <a:t>Çalışılan ortam düzenli olarak havalandırılmasıdır.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A481203-201B-4577-AFEA-4F0242834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Uygun çalışma ortamı</a:t>
            </a:r>
          </a:p>
        </p:txBody>
      </p:sp>
    </p:spTree>
    <p:extLst>
      <p:ext uri="{BB962C8B-B14F-4D97-AF65-F5344CB8AC3E}">
        <p14:creationId xmlns:p14="http://schemas.microsoft.com/office/powerpoint/2010/main" val="985200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6" y="3127275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84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7" y="3702884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96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6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87" y="3645570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70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9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6" y="5185200"/>
            <a:ext cx="2550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48" y="1816784"/>
            <a:ext cx="1920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1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6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6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22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32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66" y="2748981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2" y="2748981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72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70074" y="4106599"/>
            <a:ext cx="11040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420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75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75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4026751" y="4106599"/>
            <a:ext cx="1103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62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73003" y="4106599"/>
            <a:ext cx="1087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6" y="5402205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33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7" y="2833691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100" y="2405069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62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405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71" y="3044326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47" y="1721532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814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8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56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818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2" y="5138784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846921" y="5102690"/>
            <a:ext cx="12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353342" y="5102690"/>
            <a:ext cx="1383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58004" y="5102664"/>
            <a:ext cx="1251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182834" y="5138785"/>
            <a:ext cx="14596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759100" y="5102690"/>
            <a:ext cx="1289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6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42" y="3309146"/>
            <a:ext cx="5886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31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4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31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104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5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46" y="5771434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47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4" y="2008782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2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28" y="4918787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28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223"/>
            <a:ext cx="1799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9" y="3415130"/>
            <a:ext cx="27553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7" y="4240827"/>
            <a:ext cx="24554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33"/>
            <a:ext cx="23251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9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65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200" y="2333257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911" y="3226085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2" y="2310578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2" y="1241598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7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56"/>
            <a:ext cx="21863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48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2" y="3644555"/>
            <a:ext cx="182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94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79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5" y="5075097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30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607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3" y="2653102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5" y="2755006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44F069B-67CA-4163-B65B-AE0432BE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Ders</a:t>
            </a:r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çalışırken </a:t>
            </a:r>
            <a:r>
              <a:rPr lang="tr-TR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sürekli etrafınıza bakıp dalıp gidiyorsanız sizi rahatsız eden aklınıza takılan bir şeyler var demektir </a:t>
            </a:r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yaptığınız işi kısa bir süre ara verin aklınıza takılanı bulun halledin ve eşinize tekrar dönün. </a:t>
            </a:r>
          </a:p>
          <a:p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 gün aynı saatte aynı yere oturarak çalışırsanız konsantre olma süreniz kısalır ve biyolojik saatiniz size çalışmanız gerektiğini hissettirir. </a:t>
            </a:r>
          </a:p>
          <a:p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Konu uzunsa bölümlere ayırıp her bölümü tekrarladıktan sonra diğer bölüme geçebilirsiniz böylece dersten soğumanızı ve sıkılmanızı engelleyebilirsiniz.</a:t>
            </a:r>
          </a:p>
          <a:p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tr-TR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8257F913-AEA7-4F9C-8D9F-9259DD19F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Konsantrasyon: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53824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201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9" y="3092242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89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30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90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42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72" y="4691793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61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806" y="4742519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87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53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4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53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1" y="2591741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65" y="3743681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35" y="3528290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30" y="3356416"/>
            <a:ext cx="22730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14" y="4643509"/>
            <a:ext cx="2788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3291" y="3658177"/>
            <a:ext cx="19759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6169D218-E80D-475F-84F3-DB8EF5465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Kısaca özetleyecek olursak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FE377B9-2EDF-4F34-A907-D54F400F6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8686" y="1469209"/>
            <a:ext cx="7202456" cy="3997141"/>
          </a:xfrm>
        </p:spPr>
        <p:txBody>
          <a:bodyPr>
            <a:normAutofit fontScale="85000" lnSpcReduction="20000"/>
          </a:bodyPr>
          <a:lstStyle/>
          <a:p>
            <a:r>
              <a:rPr lang="tr-TR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maçsız çalışma,</a:t>
            </a:r>
          </a:p>
          <a:p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plan yaparak çalış, </a:t>
            </a:r>
          </a:p>
          <a:p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evin değişik yerlerinde çalışma, </a:t>
            </a:r>
          </a:p>
          <a:p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yatarak ve uzanarak çalışma, </a:t>
            </a:r>
          </a:p>
          <a:p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gürültülü ortamlarda çalışma,</a:t>
            </a:r>
          </a:p>
          <a:p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müzik dinleyerek çalışma,</a:t>
            </a:r>
          </a:p>
          <a:p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televizyon ve telefonu ile vakit geçirme,</a:t>
            </a:r>
          </a:p>
          <a:p>
            <a:r>
              <a:rPr lang="tr-TR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kaynaklardan yararlan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315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03C83F43-6401-4329-B204-FD6FFDF1B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Öncelikle şunu unutmamak gerekir okul başarısı doğuştan getirdiğimiz bir yetenek değil; öğrenilerek kazanılan bir beceridir. Tüm alışkanlıklar gibi çalışma alışkanlığını da birden bire değiştirmek kolay değildir. Bu değişim ancak bilinçli, kararlı ve sabırlı bir çabayla olabilir.</a:t>
            </a:r>
          </a:p>
        </p:txBody>
      </p:sp>
    </p:spTree>
    <p:extLst>
      <p:ext uri="{BB962C8B-B14F-4D97-AF65-F5344CB8AC3E}">
        <p14:creationId xmlns:p14="http://schemas.microsoft.com/office/powerpoint/2010/main" val="32004130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tr-TR" sz="4000" b="1" dirty="0" smtClean="0">
                <a:solidFill>
                  <a:srgbClr val="006BB4"/>
                </a:solidFill>
              </a:rPr>
              <a:t>UNUTMAYINIZ Kİ.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tr-TR" b="1" dirty="0" smtClean="0">
                <a:latin typeface="Arial Unicode MS" pitchFamily="34" charset="-128"/>
                <a:cs typeface="Times New Roman" pitchFamily="18" charset="0"/>
              </a:rPr>
              <a:t>Üşüyen insan,ateşi düşünerek ısınmaz.</a:t>
            </a:r>
            <a:endParaRPr lang="tr-T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b="1" dirty="0" smtClean="0">
                <a:latin typeface="Arial Unicode MS" pitchFamily="34" charset="-128"/>
                <a:cs typeface="Times New Roman" pitchFamily="18" charset="0"/>
              </a:rPr>
              <a:t>Acıkan  insan nefis yemekleri düşünerek açlığını gidermez.</a:t>
            </a:r>
            <a:endParaRPr lang="tr-T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b="1" dirty="0" smtClean="0">
                <a:latin typeface="Arial Unicode MS" pitchFamily="34" charset="-128"/>
                <a:cs typeface="Times New Roman" pitchFamily="18" charset="0"/>
              </a:rPr>
              <a:t>Sen de sadece çalışmak gerektiğini düşünerek başarılı olamazsın.</a:t>
            </a:r>
            <a:endParaRPr lang="tr-TR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b="1" dirty="0" smtClean="0">
                <a:latin typeface="Arial Unicode MS" pitchFamily="34" charset="-128"/>
                <a:cs typeface="Times New Roman" pitchFamily="18" charset="0"/>
              </a:rPr>
              <a:t>Düşündüğün yeter;haydi şimdi düşündüklerini uygula.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2B077-D2AD-4994-B8B8-3BC9B841AEBF}" type="slidenum">
              <a:rPr lang="en-US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İçerik Yer Tutucusu" descr="BAŞAR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2504"/>
            <a:ext cx="9144000" cy="6677633"/>
          </a:xfrm>
        </p:spPr>
      </p:pic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tr-TR" smtClean="0"/>
              <a:t> </a:t>
            </a:r>
          </a:p>
        </p:txBody>
      </p:sp>
      <p:sp>
        <p:nvSpPr>
          <p:cNvPr id="1229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489DC9-2F78-4AB3-970C-9BE22F7C7283}" type="slidenum">
              <a:rPr lang="en-US" altLang="tr-TR" smtClean="0"/>
              <a:pPr/>
              <a:t>3</a:t>
            </a:fld>
            <a:endParaRPr lang="en-US" altLang="tr-TR" smtClean="0"/>
          </a:p>
        </p:txBody>
      </p:sp>
      <p:sp>
        <p:nvSpPr>
          <p:cNvPr id="67586" name="AutoShape 2" descr="WB01843_"/>
          <p:cNvSpPr>
            <a:spLocks noChangeArrowheads="1"/>
          </p:cNvSpPr>
          <p:nvPr/>
        </p:nvSpPr>
        <p:spPr bwMode="auto">
          <a:xfrm>
            <a:off x="304800" y="228600"/>
            <a:ext cx="8153400" cy="1295400"/>
          </a:xfrm>
          <a:prstGeom prst="downArrowCallout">
            <a:avLst>
              <a:gd name="adj1" fmla="val 108515"/>
              <a:gd name="adj2" fmla="val 101871"/>
              <a:gd name="adj3" fmla="val 28588"/>
              <a:gd name="adj4" fmla="val 55833"/>
            </a:avLst>
          </a:prstGeom>
          <a:blipFill dpi="0" rotWithShape="0">
            <a:blip r:embed="rId4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altLang="tr-TR" sz="5500" b="1">
                <a:solidFill>
                  <a:srgbClr val="FFFF00"/>
                </a:solidFill>
                <a:latin typeface="Franklin Gothic Medium" pitchFamily="34" charset="0"/>
              </a:rPr>
              <a:t>VERİMLİ DERS ÇALIŞMAK</a:t>
            </a:r>
          </a:p>
        </p:txBody>
      </p:sp>
      <p:sp>
        <p:nvSpPr>
          <p:cNvPr id="67587" name="Rectangle 3" descr="İskelet"/>
          <p:cNvSpPr>
            <a:spLocks noChangeArrowheads="1"/>
          </p:cNvSpPr>
          <p:nvPr/>
        </p:nvSpPr>
        <p:spPr bwMode="auto">
          <a:xfrm>
            <a:off x="6588125" y="5373688"/>
            <a:ext cx="1524000" cy="1143000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r-TR" altLang="tr-TR"/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 rot="-803643">
            <a:off x="390525" y="1986084"/>
            <a:ext cx="8305800" cy="3323987"/>
          </a:xfrm>
          <a:prstGeom prst="rect">
            <a:avLst/>
          </a:prstGeom>
          <a:solidFill>
            <a:srgbClr val="FF99CC"/>
          </a:solidFill>
          <a:ln w="38100">
            <a:solidFill>
              <a:srgbClr val="CC0066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altLang="tr-TR" sz="4500" b="1">
                <a:solidFill>
                  <a:srgbClr val="FF0000"/>
                </a:solidFill>
                <a:latin typeface="Arial Black" pitchFamily="34" charset="0"/>
              </a:rPr>
              <a:t>ZAMANI,</a:t>
            </a:r>
          </a:p>
          <a:p>
            <a:pPr algn="ctr"/>
            <a:r>
              <a:rPr lang="tr-TR" altLang="tr-TR" sz="4000" b="1">
                <a:solidFill>
                  <a:srgbClr val="0000FF"/>
                </a:solidFill>
                <a:latin typeface="Franklin Gothic Medium" pitchFamily="34" charset="0"/>
              </a:rPr>
              <a:t>BELİRLENEN AMAÇLAR VE ÖNCELİKLER İÇİN;</a:t>
            </a:r>
          </a:p>
          <a:p>
            <a:pPr algn="ctr"/>
            <a:r>
              <a:rPr lang="tr-TR" altLang="tr-TR" sz="4500" b="1">
                <a:solidFill>
                  <a:srgbClr val="FF0000"/>
                </a:solidFill>
                <a:latin typeface="Arial Black" pitchFamily="34" charset="0"/>
              </a:rPr>
              <a:t>PROGRAMLI ve VERİMLİ</a:t>
            </a:r>
            <a:r>
              <a:rPr lang="tr-TR" altLang="tr-TR" sz="4500" b="1">
                <a:solidFill>
                  <a:srgbClr val="FFFF00"/>
                </a:solidFill>
                <a:latin typeface="Times New Roman" pitchFamily="18" charset="0"/>
              </a:rPr>
              <a:t> </a:t>
            </a:r>
          </a:p>
          <a:p>
            <a:pPr algn="ctr"/>
            <a:r>
              <a:rPr lang="tr-TR" altLang="tr-TR" sz="4000" b="1">
                <a:solidFill>
                  <a:srgbClr val="0000FF"/>
                </a:solidFill>
                <a:latin typeface="Franklin Gothic Medium" pitchFamily="34" charset="0"/>
              </a:rPr>
              <a:t>OLARAK  KULLANMAKTIR.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E_REV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425"/>
                            </p:stCondLst>
                            <p:childTnLst>
                              <p:par>
                                <p:cTn id="1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275"/>
                            </p:stCondLst>
                            <p:childTnLst>
                              <p:par>
                                <p:cTn id="1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E_REV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 autoUpdateAnimBg="0"/>
      <p:bldP spid="67587" grpId="0" animBg="1"/>
      <p:bldP spid="6758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1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9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24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4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203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98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6" y="3214714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45" y="4194598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45" y="3327823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49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2007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25" y="2074095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24" y="3032549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49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7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41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93" y="5016130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4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6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6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4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2800" b="1" u="sng" smtClean="0">
                <a:latin typeface="Comic Sans MS" pitchFamily="66" charset="0"/>
              </a:rPr>
              <a:t>II- PLANLI ÇALIŞINIZ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412879"/>
            <a:ext cx="6400800" cy="4683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400" dirty="0" smtClean="0">
                <a:latin typeface="Comic Sans MS" pitchFamily="66" charset="0"/>
              </a:rPr>
              <a:t>Birden çok iş yada ders üzerinde aynı günde çalışmanız gerektiğinde hangisinden işe başlayacağınızı bilemediğiniz yada çalışmaya başlamak için karar veremediğiniz anlar oluyor mu? Bu soruya yanıtınız </a:t>
            </a:r>
            <a:r>
              <a:rPr lang="tr-TR" sz="2400" dirty="0" smtClean="0">
                <a:solidFill>
                  <a:srgbClr val="FF3300"/>
                </a:solidFill>
                <a:latin typeface="Comic Sans MS" pitchFamily="66" charset="0"/>
              </a:rPr>
              <a:t>"evet"</a:t>
            </a:r>
            <a:r>
              <a:rPr lang="tr-TR" sz="2400" dirty="0" smtClean="0">
                <a:latin typeface="Comic Sans MS" pitchFamily="66" charset="0"/>
              </a:rPr>
              <a:t> ise, sizin planlı çalışmayı bilmediğinizi kolayca söyleyebiliriz.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 smtClean="0">
                <a:latin typeface="Comic Sans MS" pitchFamily="66" charset="0"/>
              </a:rPr>
              <a:t>Kararsızlık ve karışıklık ancak hangi dersi ne zaman yapacağınızı belirli bir sıraya koymakla yani </a:t>
            </a:r>
            <a:r>
              <a:rPr lang="tr-TR" sz="2400" dirty="0" smtClean="0">
                <a:solidFill>
                  <a:srgbClr val="FF3300"/>
                </a:solidFill>
                <a:latin typeface="Comic Sans MS" pitchFamily="66" charset="0"/>
              </a:rPr>
              <a:t>"Karar Vermekle"</a:t>
            </a:r>
            <a:r>
              <a:rPr lang="tr-TR" sz="2400" dirty="0" smtClean="0">
                <a:latin typeface="Comic Sans MS" pitchFamily="66" charset="0"/>
              </a:rPr>
              <a:t> ortadan kalkar. İşte çalışmada plan; </a:t>
            </a:r>
            <a:r>
              <a:rPr lang="tr-TR" sz="2400" dirty="0" smtClean="0">
                <a:solidFill>
                  <a:srgbClr val="0000FF"/>
                </a:solidFill>
                <a:latin typeface="Comic Sans MS" pitchFamily="66" charset="0"/>
              </a:rPr>
              <a:t>"nasıl", "ne zaman" ve "nerede"</a:t>
            </a:r>
            <a:r>
              <a:rPr lang="tr-TR" sz="2400" dirty="0" smtClean="0">
                <a:latin typeface="Comic Sans MS" pitchFamily="66" charset="0"/>
              </a:rPr>
              <a:t> çalışacağınıza karar vermek demektir.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FB425-97FF-4662-8920-A0F83875996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7" y="2700736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7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7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7" y="4272775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7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30000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8025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93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7" y="3068639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75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4" y="2543619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95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95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92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3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73" y="4970118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82900" y="2551268"/>
            <a:ext cx="30008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5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73263" y="3623849"/>
            <a:ext cx="30008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7003" y="2834409"/>
            <a:ext cx="6167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7003" y="3354283"/>
            <a:ext cx="59176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7004" y="3893090"/>
            <a:ext cx="7712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7002" y="4419030"/>
            <a:ext cx="8331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20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1" y="4917681"/>
            <a:ext cx="7598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95" y="4340770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51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1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gradFill rotWithShape="0">
            <a:gsLst>
              <a:gs pos="0">
                <a:srgbClr val="001800"/>
              </a:gs>
              <a:gs pos="50000">
                <a:srgbClr val="003300"/>
              </a:gs>
              <a:gs pos="100000">
                <a:srgbClr val="001800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tr-TR" altLang="tr-TR" sz="2400" smtClean="0">
                <a:solidFill>
                  <a:srgbClr val="FFFF99"/>
                </a:solidFill>
                <a:latin typeface="Century Gothic" pitchFamily="34" charset="0"/>
              </a:rPr>
              <a:t>Peki siz  günlük, haftalık ve aylık çalışma planlarında nelere yer vermeniz gerekir?</a:t>
            </a:r>
            <a:endParaRPr lang="tr-TR" altLang="tr-TR" sz="2400" smtClean="0">
              <a:solidFill>
                <a:srgbClr val="FF3300"/>
              </a:solidFill>
              <a:latin typeface="Century Gothic" pitchFamily="34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rgbClr val="FFFF99"/>
          </a:solidFill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smtClean="0">
                <a:solidFill>
                  <a:srgbClr val="003300"/>
                </a:solidFill>
              </a:rPr>
              <a:t>Hangi  derslere, haftanın hangi günleri  çalışacağınızı,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smtClean="0">
                <a:solidFill>
                  <a:srgbClr val="003300"/>
                </a:solidFill>
              </a:rPr>
              <a:t>Geçmiş konuların tekrarına ne zaman yer vereceğinizi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smtClean="0">
                <a:solidFill>
                  <a:srgbClr val="003300"/>
                </a:solidFill>
              </a:rPr>
              <a:t>Sınav tarihlerinizi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smtClean="0">
                <a:solidFill>
                  <a:srgbClr val="003300"/>
                </a:solidFill>
              </a:rPr>
              <a:t>Hazırlanacak ödevlerin neler olduğu ve ne zaman hazırlayacağınızı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smtClean="0">
                <a:solidFill>
                  <a:srgbClr val="003300"/>
                </a:solidFill>
              </a:rPr>
              <a:t>Planda yer alan ancak yapılamayan çalışmalarınızı ne zaman  tamamlayacağınızı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smtClean="0">
                <a:solidFill>
                  <a:srgbClr val="003300"/>
                </a:solidFill>
              </a:rPr>
              <a:t>Dinlenme, tv izleme, spor yapma, sinema ve tiyatroya gitme gibi ders dışı etkinliklere ne zaman yer vereceğinizi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smtClean="0">
                <a:solidFill>
                  <a:srgbClr val="003300"/>
                </a:solidFill>
              </a:rPr>
              <a:t>Bunların yanında günlük çalışma çizelgelerinde ; okulda geçen saatler, ders çalışma, eğlenme, dinlenme, ev işlerine yardım ve uyku saatleri göstermeniz gerekir.</a:t>
            </a:r>
          </a:p>
        </p:txBody>
      </p:sp>
      <p:sp>
        <p:nvSpPr>
          <p:cNvPr id="27650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tr-TR" smtClean="0"/>
              <a:t> </a:t>
            </a:r>
          </a:p>
        </p:txBody>
      </p:sp>
      <p:sp>
        <p:nvSpPr>
          <p:cNvPr id="27651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C5328E-3146-43CF-A615-FAAE529F7667}" type="slidenum">
              <a:rPr lang="en-US" altLang="tr-TR" smtClean="0"/>
              <a:pPr/>
              <a:t>8</a:t>
            </a:fld>
            <a:endParaRPr lang="en-US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sz="2800" b="1" u="sng" dirty="0" smtClean="0">
                <a:solidFill>
                  <a:srgbClr val="0070C0"/>
                </a:solidFill>
                <a:latin typeface="Comic Sans MS" pitchFamily="66" charset="0"/>
              </a:rPr>
              <a:t>II- PLANLI ÇALIŞINIZ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412879"/>
            <a:ext cx="6400800" cy="4683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400" dirty="0" smtClean="0">
                <a:latin typeface="Comic Sans MS" pitchFamily="66" charset="0"/>
              </a:rPr>
              <a:t>Birden çok iş yada ders üzerinde aynı günde çalışmanız gerektiğinde hangisinden işe başlayacağınızı bilemediğiniz yada çalışmaya başlamak için karar veremediğiniz anlar oluyor mu? Bu soruya yanıtınız </a:t>
            </a:r>
            <a:r>
              <a:rPr lang="tr-TR" sz="2400" dirty="0" smtClean="0">
                <a:solidFill>
                  <a:srgbClr val="FF3300"/>
                </a:solidFill>
                <a:latin typeface="Comic Sans MS" pitchFamily="66" charset="0"/>
              </a:rPr>
              <a:t>"evet"</a:t>
            </a:r>
            <a:r>
              <a:rPr lang="tr-TR" sz="2400" dirty="0" smtClean="0">
                <a:latin typeface="Comic Sans MS" pitchFamily="66" charset="0"/>
              </a:rPr>
              <a:t> ise, sizin planlı çalışmayı bilmediğinizi kolayca söyleyebiliriz.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400" dirty="0" smtClean="0">
                <a:latin typeface="Comic Sans MS" pitchFamily="66" charset="0"/>
              </a:rPr>
              <a:t>Kararsızlık ve karışıklık ancak hangi dersi ne zaman yapacağınızı belirli bir sıraya koymakla yani </a:t>
            </a:r>
            <a:r>
              <a:rPr lang="tr-TR" sz="2400" dirty="0" smtClean="0">
                <a:solidFill>
                  <a:srgbClr val="FF3300"/>
                </a:solidFill>
                <a:latin typeface="Comic Sans MS" pitchFamily="66" charset="0"/>
              </a:rPr>
              <a:t>"Karar Vermekle"</a:t>
            </a:r>
            <a:r>
              <a:rPr lang="tr-TR" sz="2400" dirty="0" smtClean="0">
                <a:latin typeface="Comic Sans MS" pitchFamily="66" charset="0"/>
              </a:rPr>
              <a:t> ortadan kalkar. İşte çalışmada plan; </a:t>
            </a:r>
            <a:r>
              <a:rPr lang="tr-TR" sz="2400" dirty="0" smtClean="0">
                <a:solidFill>
                  <a:srgbClr val="0000FF"/>
                </a:solidFill>
                <a:latin typeface="Comic Sans MS" pitchFamily="66" charset="0"/>
              </a:rPr>
              <a:t>"nasıl", "ne zaman" ve "nerede"</a:t>
            </a:r>
            <a:r>
              <a:rPr lang="tr-TR" sz="2400" dirty="0" smtClean="0">
                <a:latin typeface="Comic Sans MS" pitchFamily="66" charset="0"/>
              </a:rPr>
              <a:t> çalışacağınıza karar vermek demektir.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EFB425-97FF-4662-8920-A0F83875996B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2" descr="g3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0" y="5105400"/>
            <a:ext cx="9144000" cy="1752600"/>
          </a:xfrm>
          <a:prstGeom prst="rect">
            <a:avLst/>
          </a:prstGeom>
          <a:solidFill>
            <a:srgbClr val="FFFFCC"/>
          </a:solidFill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Çalışma ortamında dikkati dağıtacak radyo, teyp, tv, resim, poster, afiş olmamalıdır.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tr-TR" sz="2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omic Sans MS" pitchFamily="66" charset="0"/>
                <a:ea typeface="+mn-ea"/>
                <a:cs typeface="+mn-cs"/>
              </a:rPr>
              <a:t>Çalışma masası ve odası sadece ders çalışmak için kullanılmalıdır.</a:t>
            </a:r>
            <a:endParaRPr kumimoji="0" lang="tr-TR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10732</TotalTime>
  <Words>1009</Words>
  <Application>Microsoft Office PowerPoint</Application>
  <PresentationFormat>Ekran Gösterisi (4:3)</PresentationFormat>
  <Paragraphs>186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21</vt:i4>
      </vt:variant>
    </vt:vector>
  </HeadingPairs>
  <TitlesOfParts>
    <vt:vector size="24" baseType="lpstr">
      <vt:lpstr>Ofis Teması</vt:lpstr>
      <vt:lpstr>3_Galeri</vt:lpstr>
      <vt:lpstr>Dalga Biçimi</vt:lpstr>
      <vt:lpstr>PowerPoint Sunusu</vt:lpstr>
      <vt:lpstr>PowerPoint Sunusu</vt:lpstr>
      <vt:lpstr>PowerPoint Sunusu</vt:lpstr>
      <vt:lpstr>Neden Verimli Çalışmalıyız?</vt:lpstr>
      <vt:lpstr>Verimli Çalışmak İçin</vt:lpstr>
      <vt:lpstr>II- PLANLI ÇALIŞINIZ</vt:lpstr>
      <vt:lpstr>PowerPoint Sunusu</vt:lpstr>
      <vt:lpstr>Peki siz  günlük, haftalık ve aylık çalışma planlarında nelere yer vermeniz gerekir?</vt:lpstr>
      <vt:lpstr>II- PLANLI ÇALIŞINIZ</vt:lpstr>
      <vt:lpstr>Uygun çalışma ortamı</vt:lpstr>
      <vt:lpstr>PowerPoint Sunusu</vt:lpstr>
      <vt:lpstr>Tekrar Yapmadığınızda</vt:lpstr>
      <vt:lpstr>Kitap Okuyun</vt:lpstr>
      <vt:lpstr>Nasıl İyi Öğreniriz?</vt:lpstr>
      <vt:lpstr>PowerPoint Sunusu</vt:lpstr>
      <vt:lpstr>PowerPoint Sunusu</vt:lpstr>
      <vt:lpstr>Konsantrasyon:</vt:lpstr>
      <vt:lpstr>PowerPoint Sunusu</vt:lpstr>
      <vt:lpstr>Kısaca özetleyecek olursak</vt:lpstr>
      <vt:lpstr>UNUTMAYINIZ Kİ.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Windows Kullanıcısı</cp:lastModifiedBy>
  <cp:revision>555</cp:revision>
  <dcterms:created xsi:type="dcterms:W3CDTF">2014-12-21T04:26:02Z</dcterms:created>
  <dcterms:modified xsi:type="dcterms:W3CDTF">2021-11-25T06:46:05Z</dcterms:modified>
</cp:coreProperties>
</file>