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  <p:sldMasterId id="2147484007" r:id="rId2"/>
    <p:sldMasterId id="2147484019" r:id="rId3"/>
  </p:sldMasterIdLst>
  <p:notesMasterIdLst>
    <p:notesMasterId r:id="rId25"/>
  </p:notesMasterIdLst>
  <p:handoutMasterIdLst>
    <p:handoutMasterId r:id="rId26"/>
  </p:handoutMasterIdLst>
  <p:sldIdLst>
    <p:sldId id="586" r:id="rId4"/>
    <p:sldId id="595" r:id="rId5"/>
    <p:sldId id="588" r:id="rId6"/>
    <p:sldId id="257" r:id="rId7"/>
    <p:sldId id="571" r:id="rId8"/>
    <p:sldId id="592" r:id="rId9"/>
    <p:sldId id="574" r:id="rId10"/>
    <p:sldId id="593" r:id="rId11"/>
    <p:sldId id="590" r:id="rId12"/>
    <p:sldId id="596" r:id="rId13"/>
    <p:sldId id="573" r:id="rId14"/>
    <p:sldId id="570" r:id="rId15"/>
    <p:sldId id="575" r:id="rId16"/>
    <p:sldId id="579" r:id="rId17"/>
    <p:sldId id="581" r:id="rId18"/>
    <p:sldId id="584" r:id="rId19"/>
    <p:sldId id="597" r:id="rId20"/>
    <p:sldId id="585" r:id="rId21"/>
    <p:sldId id="598" r:id="rId22"/>
    <p:sldId id="591" r:id="rId23"/>
    <p:sldId id="594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rrows Diagram" id="{B6D18F6B-13C0-4689-8D47-3BF47272F27F}">
          <p14:sldIdLst>
            <p14:sldId id="586"/>
            <p14:sldId id="595"/>
            <p14:sldId id="588"/>
            <p14:sldId id="257"/>
            <p14:sldId id="571"/>
            <p14:sldId id="592"/>
            <p14:sldId id="574"/>
            <p14:sldId id="593"/>
            <p14:sldId id="590"/>
            <p14:sldId id="596"/>
            <p14:sldId id="573"/>
            <p14:sldId id="570"/>
            <p14:sldId id="575"/>
            <p14:sldId id="579"/>
            <p14:sldId id="581"/>
            <p14:sldId id="584"/>
            <p14:sldId id="597"/>
            <p14:sldId id="585"/>
            <p14:sldId id="598"/>
            <p14:sldId id="591"/>
            <p14:sldId id="594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B4"/>
    <a:srgbClr val="FF6600"/>
    <a:srgbClr val="FF9900"/>
    <a:srgbClr val="52361E"/>
    <a:srgbClr val="A86E3E"/>
    <a:srgbClr val="D3A577"/>
    <a:srgbClr val="83C937"/>
    <a:srgbClr val="FFE9D9"/>
    <a:srgbClr val="FFCC99"/>
    <a:srgbClr val="53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3" autoAdjust="0"/>
    <p:restoredTop sz="87227" autoAdjust="0"/>
  </p:normalViewPr>
  <p:slideViewPr>
    <p:cSldViewPr snapToGrid="0">
      <p:cViewPr>
        <p:scale>
          <a:sx n="80" d="100"/>
          <a:sy n="80" d="100"/>
        </p:scale>
        <p:origin x="-2514" y="-5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25.11.2021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4442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25/11/2021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51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64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64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6" y="802300"/>
            <a:ext cx="6477805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3531207"/>
            <a:ext cx="6477804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329310"/>
            <a:ext cx="3730436" cy="309201"/>
          </a:xfrm>
        </p:spPr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798973"/>
            <a:ext cx="608264" cy="503578"/>
          </a:xfrm>
        </p:spPr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3528542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529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3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490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80" y="1756130"/>
            <a:ext cx="6482366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80" y="3806198"/>
            <a:ext cx="6472835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80" y="3804985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27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804892"/>
            <a:ext cx="7204226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2010879"/>
            <a:ext cx="3483864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2017343"/>
            <a:ext cx="3483864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3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811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804166"/>
            <a:ext cx="7205746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2019552"/>
            <a:ext cx="348386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824272"/>
            <a:ext cx="3483864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2023006"/>
            <a:ext cx="348386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821491"/>
            <a:ext cx="3483864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3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836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3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810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0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905AD-296C-4668-B089-01EFD0B2D4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5" y="798973"/>
            <a:ext cx="2454824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6" y="798974"/>
            <a:ext cx="4509353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3205494"/>
            <a:ext cx="2456260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1" y="3205491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245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482173"/>
            <a:ext cx="3055900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1129513"/>
            <a:ext cx="4149246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1122545"/>
            <a:ext cx="209337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8" y="3145992"/>
            <a:ext cx="4143303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8" y="5469859"/>
            <a:ext cx="4145513" cy="320123"/>
          </a:xfrm>
        </p:spPr>
        <p:txBody>
          <a:bodyPr/>
          <a:lstStyle>
            <a:lvl1pPr algn="l">
              <a:defRPr/>
            </a:lvl1pPr>
          </a:lstStyle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318642"/>
            <a:ext cx="4155753" cy="320931"/>
          </a:xfrm>
        </p:spPr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8" y="3143605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906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3" y="1847088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1788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4" y="798976"/>
            <a:ext cx="121180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5" y="798976"/>
            <a:ext cx="5871623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798976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141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457200"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32C577D5-64BF-4024-B71E-74468808BBAA}" type="slidenum">
              <a:rPr lang="tr-TR" smtClean="0">
                <a:solidFill>
                  <a:srgbClr val="B71E42"/>
                </a:solidFill>
              </a:rPr>
              <a:pPr defTabSz="457200"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457200"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32C577D5-64BF-4024-B71E-74468808BBAA}" type="slidenum">
              <a:rPr lang="tr-TR" smtClean="0">
                <a:solidFill>
                  <a:srgbClr val="B71E42"/>
                </a:solidFill>
              </a:rPr>
              <a:pPr defTabSz="457200"/>
              <a:t>‹#›</a:t>
            </a:fld>
            <a:endParaRPr lang="tr-TR">
              <a:solidFill>
                <a:srgbClr val="B71E42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77D5-64BF-4024-B71E-74468808BBAA}" type="slidenum">
              <a:rPr lang="tr-TR" smtClean="0">
                <a:solidFill>
                  <a:srgbClr val="B71E42"/>
                </a:solidFill>
              </a:rPr>
              <a:pPr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7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7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69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9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6" y="804522"/>
            <a:ext cx="7202456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6" y="2015734"/>
            <a:ext cx="7202456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5" y="330370"/>
            <a:ext cx="26255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16BABE9-10EC-4FC1-B659-EF504701467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457200"/>
              <a:t>25.11.2021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329310"/>
            <a:ext cx="4454127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798973"/>
            <a:ext cx="608264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defTabSz="457200"/>
            <a:fld id="{32C577D5-64BF-4024-B71E-74468808BBAA}" type="slidenum">
              <a:rPr lang="tr-TR" smtClean="0">
                <a:solidFill>
                  <a:srgbClr val="B71E42"/>
                </a:solidFill>
              </a:rPr>
              <a:pPr defTabSz="457200"/>
              <a:t>‹#›</a:t>
            </a:fld>
            <a:endParaRPr lang="tr-TR">
              <a:solidFill>
                <a:srgbClr val="B71E42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71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25/11/2021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13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4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85" y="3046815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4" y="4044579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6" y="3055147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15" y="2702607"/>
            <a:ext cx="25338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17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5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301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63" y="152426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5" y="2945506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</p:spTree>
    <p:extLst>
      <p:ext uri="{BB962C8B-B14F-4D97-AF65-F5344CB8AC3E}">
        <p14:creationId xmlns:p14="http://schemas.microsoft.com/office/powerpoint/2010/main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E5E561C-C6E3-4E2F-B893-2FD3BCF40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Evde kendinize ait bir çalışma masanız veya bir köşemiz olsun burayı sadece çalışmak için kullanın gereksiz her şeyi kaldırın lazım olacak şeyler elinizin altında bulunsun böylece sürekli kalkmak zorunda kalmazsınız.</a:t>
            </a:r>
          </a:p>
          <a:p>
            <a:r>
              <a:rPr lang="tr-TR" dirty="0"/>
              <a:t>Sadece ders çalışacağınız dersin kitapları ve defteri bulunsun.</a:t>
            </a:r>
          </a:p>
          <a:p>
            <a:endParaRPr lang="tr-TR" dirty="0"/>
          </a:p>
          <a:p>
            <a:r>
              <a:rPr lang="tr-TR" dirty="0"/>
              <a:t>Masa başında yemek yeme telefon ile oynama yapılmamalıdır.</a:t>
            </a:r>
          </a:p>
          <a:p>
            <a:endParaRPr lang="tr-TR" dirty="0"/>
          </a:p>
          <a:p>
            <a:r>
              <a:rPr lang="tr-TR" dirty="0"/>
              <a:t>Yatarak veya televizyon açıkken çalışılmamalıdır kesinlikle.</a:t>
            </a:r>
          </a:p>
          <a:p>
            <a:endParaRPr lang="tr-TR" dirty="0"/>
          </a:p>
          <a:p>
            <a:r>
              <a:rPr lang="tr-TR" dirty="0"/>
              <a:t>Çalışılan ortam düzenli olarak havalandırılmasıdır.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A481203-201B-4577-AFEA-4F024283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Uygun çalışma ortamı</a:t>
            </a:r>
          </a:p>
        </p:txBody>
      </p:sp>
    </p:spTree>
    <p:extLst>
      <p:ext uri="{BB962C8B-B14F-4D97-AF65-F5344CB8AC3E}">
        <p14:creationId xmlns:p14="http://schemas.microsoft.com/office/powerpoint/2010/main" val="985200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6" y="3127275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84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7" y="3702884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96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6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87" y="3645570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70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9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6" y="5185200"/>
            <a:ext cx="2550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48" y="1816784"/>
            <a:ext cx="1920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1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3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6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6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22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32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66" y="2748981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2" y="2748981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72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70074" y="4106599"/>
            <a:ext cx="1104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420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75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75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4026751" y="4106599"/>
            <a:ext cx="110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62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73003" y="4106599"/>
            <a:ext cx="1087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6" y="5402205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94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33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7" y="2833691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100" y="2405069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62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405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71" y="3044326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47" y="1721532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814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8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56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818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2" y="5138784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846921" y="5102690"/>
            <a:ext cx="12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353342" y="5102690"/>
            <a:ext cx="1383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58004" y="5102664"/>
            <a:ext cx="125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182834" y="5138785"/>
            <a:ext cx="1459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759100" y="5102690"/>
            <a:ext cx="1289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6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42" y="3309146"/>
            <a:ext cx="5886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31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4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31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104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5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46" y="5771434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47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4" y="2008782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2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28" y="4918787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28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223"/>
            <a:ext cx="1799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9" y="3415130"/>
            <a:ext cx="2755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7" y="4240827"/>
            <a:ext cx="2455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33"/>
            <a:ext cx="2325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9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55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65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200" y="2333257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911" y="3226085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2" y="2310578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2" y="1241598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7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56"/>
            <a:ext cx="21863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48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2" y="3644555"/>
            <a:ext cx="1825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94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79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5" y="5075097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30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607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3" y="2653102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5" y="2755006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42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44F069B-67CA-4163-B65B-AE0432BE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çalışırken </a:t>
            </a:r>
            <a:r>
              <a:rPr lang="tr-T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sürekli etrafınıza bakıp dalıp gidiyorsanız sizi rahatsız eden aklınıza takılan bir şeyler var demektir 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yaptığınız işi kısa bir süre ara verin aklınıza takılanı bulun halledin ve eşinize tekrar dönün. 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gün aynı saatte aynı yere oturarak çalışırsanız konsantre olma süreniz kısalır ve biyolojik saatiniz size çalışmanız gerektiğini hissettirir. 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Konu uzunsa bölümlere ayırıp her bölümü tekrarladıktan sonra diğer bölüme geçebilirsiniz böylece dersten soğumanızı ve sıkılmanızı engelleyebilirsiniz.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tr-TR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257F913-AEA7-4F9C-8D9F-9259DD19F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Konsantrasyon: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5382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201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9" y="3092242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89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30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90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42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72" y="4691793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61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806" y="4742519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87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53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4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53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1" y="2591741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65" y="3743681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35" y="3528290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30" y="3356416"/>
            <a:ext cx="22730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14" y="4643509"/>
            <a:ext cx="2788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3291" y="3658177"/>
            <a:ext cx="19759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7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169D218-E80D-475F-84F3-DB8EF5465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Kısaca özetleyecek olursak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FE377B9-2EDF-4F34-A907-D54F400F6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686" y="1469209"/>
            <a:ext cx="7202456" cy="3997141"/>
          </a:xfrm>
        </p:spPr>
        <p:txBody>
          <a:bodyPr>
            <a:normAutofit fontScale="85000" lnSpcReduction="20000"/>
          </a:bodyPr>
          <a:lstStyle/>
          <a:p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maçsız çalışma,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plan yaparak çalış, 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evin değişik yerlerinde çalışma, 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yatarak ve uzanarak çalışma, 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gürültülü ortamlarda çalışma,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müzik dinleyerek çalışma,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televizyon ve telefonu ile vakit geçirme,</a:t>
            </a:r>
          </a:p>
          <a:p>
            <a:r>
              <a:rPr lang="tr-T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kaynaklardan yararlan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315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3C83F43-6401-4329-B204-FD6FFDF1B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Öncelikle şunu unutmamak gerekir okul başarısı doğuştan getirdiğimiz bir yetenek değil; öğrenilerek kazanılan bir beceridir. Tüm alışkanlıklar gibi çalışma alışkanlığını da birden bire değiştirmek kolay değildir. Bu değişim ancak bilinçli, kararlı ve sabırlı bir çabayla olabilir.</a:t>
            </a:r>
          </a:p>
        </p:txBody>
      </p:sp>
    </p:spTree>
    <p:extLst>
      <p:ext uri="{BB962C8B-B14F-4D97-AF65-F5344CB8AC3E}">
        <p14:creationId xmlns:p14="http://schemas.microsoft.com/office/powerpoint/2010/main" val="3200413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tr-TR" sz="4000" b="1" dirty="0" smtClean="0">
                <a:solidFill>
                  <a:srgbClr val="006BB4"/>
                </a:solidFill>
              </a:rPr>
              <a:t>UNUTMAYINIZ Kİ.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b="1" dirty="0" smtClean="0">
                <a:latin typeface="Arial Unicode MS" pitchFamily="34" charset="-128"/>
                <a:cs typeface="Times New Roman" pitchFamily="18" charset="0"/>
              </a:rPr>
              <a:t>Üşüyen insan,ateşi düşünerek ısınmaz.</a:t>
            </a:r>
            <a:endParaRPr lang="tr-T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b="1" dirty="0" smtClean="0">
                <a:latin typeface="Arial Unicode MS" pitchFamily="34" charset="-128"/>
                <a:cs typeface="Times New Roman" pitchFamily="18" charset="0"/>
              </a:rPr>
              <a:t>Acıkan  insan nefis yemekleri düşünerek açlığını gidermez.</a:t>
            </a:r>
            <a:endParaRPr lang="tr-T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b="1" dirty="0" smtClean="0">
                <a:latin typeface="Arial Unicode MS" pitchFamily="34" charset="-128"/>
                <a:cs typeface="Times New Roman" pitchFamily="18" charset="0"/>
              </a:rPr>
              <a:t>Sen de sadece çalışmak gerektiğini düşünerek başarılı olamazsın.</a:t>
            </a:r>
            <a:endParaRPr lang="tr-T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tr-TR" b="1" dirty="0" smtClean="0">
                <a:latin typeface="Arial Unicode MS" pitchFamily="34" charset="-128"/>
                <a:cs typeface="Times New Roman" pitchFamily="18" charset="0"/>
              </a:rPr>
              <a:t>Düşündüğün yeter;haydi şimdi düşündüklerini uygula.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2B077-D2AD-4994-B8B8-3BC9B841AEBF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İçerik Yer Tutucusu" descr="BAŞAR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504"/>
            <a:ext cx="9144000" cy="6677633"/>
          </a:xfrm>
        </p:spPr>
      </p:pic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tr-TR" smtClean="0"/>
              <a:t> </a:t>
            </a:r>
          </a:p>
        </p:txBody>
      </p:sp>
      <p:sp>
        <p:nvSpPr>
          <p:cNvPr id="12291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489DC9-2F78-4AB3-970C-9BE22F7C7283}" type="slidenum">
              <a:rPr lang="en-US" altLang="tr-TR" smtClean="0"/>
              <a:pPr/>
              <a:t>3</a:t>
            </a:fld>
            <a:endParaRPr lang="en-US" altLang="tr-TR" smtClean="0"/>
          </a:p>
        </p:txBody>
      </p:sp>
      <p:sp>
        <p:nvSpPr>
          <p:cNvPr id="67586" name="AutoShape 2" descr="WB01843_"/>
          <p:cNvSpPr>
            <a:spLocks noChangeArrowheads="1"/>
          </p:cNvSpPr>
          <p:nvPr/>
        </p:nvSpPr>
        <p:spPr bwMode="auto">
          <a:xfrm>
            <a:off x="304800" y="228600"/>
            <a:ext cx="8153400" cy="1295400"/>
          </a:xfrm>
          <a:prstGeom prst="downArrowCallout">
            <a:avLst>
              <a:gd name="adj1" fmla="val 108515"/>
              <a:gd name="adj2" fmla="val 101871"/>
              <a:gd name="adj3" fmla="val 28588"/>
              <a:gd name="adj4" fmla="val 5583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tr-TR" altLang="tr-TR" sz="5500" b="1">
                <a:solidFill>
                  <a:srgbClr val="FFFF00"/>
                </a:solidFill>
                <a:latin typeface="Franklin Gothic Medium" pitchFamily="34" charset="0"/>
              </a:rPr>
              <a:t>VERİMLİ DERS ÇALIŞMAK</a:t>
            </a:r>
          </a:p>
        </p:txBody>
      </p:sp>
      <p:sp>
        <p:nvSpPr>
          <p:cNvPr id="67587" name="Rectangle 3" descr="İskelet"/>
          <p:cNvSpPr>
            <a:spLocks noChangeArrowheads="1"/>
          </p:cNvSpPr>
          <p:nvPr/>
        </p:nvSpPr>
        <p:spPr bwMode="auto">
          <a:xfrm>
            <a:off x="6588125" y="5373688"/>
            <a:ext cx="1524000" cy="1143000"/>
          </a:xfrm>
          <a:prstGeom prst="rect">
            <a:avLst/>
          </a:prstGeom>
          <a:blipFill dpi="0" rotWithShape="0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 altLang="tr-TR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 rot="-803643">
            <a:off x="390525" y="1986084"/>
            <a:ext cx="8305800" cy="3323987"/>
          </a:xfrm>
          <a:prstGeom prst="rect">
            <a:avLst/>
          </a:prstGeom>
          <a:solidFill>
            <a:srgbClr val="FF99CC"/>
          </a:solidFill>
          <a:ln w="38100">
            <a:solidFill>
              <a:srgbClr val="CC0066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altLang="tr-TR" sz="4500" b="1">
                <a:solidFill>
                  <a:srgbClr val="FF0000"/>
                </a:solidFill>
                <a:latin typeface="Arial Black" pitchFamily="34" charset="0"/>
              </a:rPr>
              <a:t>ZAMANI,</a:t>
            </a:r>
          </a:p>
          <a:p>
            <a:pPr algn="ctr"/>
            <a:r>
              <a:rPr lang="tr-TR" altLang="tr-TR" sz="4000" b="1">
                <a:solidFill>
                  <a:srgbClr val="0000FF"/>
                </a:solidFill>
                <a:latin typeface="Franklin Gothic Medium" pitchFamily="34" charset="0"/>
              </a:rPr>
              <a:t>BELİRLENEN AMAÇLAR VE ÖNCELİKLER İÇİN;</a:t>
            </a:r>
          </a:p>
          <a:p>
            <a:pPr algn="ctr"/>
            <a:r>
              <a:rPr lang="tr-TR" altLang="tr-TR" sz="4500" b="1">
                <a:solidFill>
                  <a:srgbClr val="FF0000"/>
                </a:solidFill>
                <a:latin typeface="Arial Black" pitchFamily="34" charset="0"/>
              </a:rPr>
              <a:t>PROGRAMLI ve VERİMLİ</a:t>
            </a:r>
            <a:r>
              <a:rPr lang="tr-TR" altLang="tr-TR" sz="4500" b="1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tr-TR" altLang="tr-TR" sz="4000" b="1">
                <a:solidFill>
                  <a:srgbClr val="0000FF"/>
                </a:solidFill>
                <a:latin typeface="Franklin Gothic Medium" pitchFamily="34" charset="0"/>
              </a:rPr>
              <a:t>OLARAK  KULLANMAKTIR.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E_RE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1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275"/>
                            </p:stCondLst>
                            <p:childTnLst>
                              <p:par>
                                <p:cTn id="17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E_RE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 autoUpdateAnimBg="0"/>
      <p:bldP spid="67587" grpId="0" animBg="1"/>
      <p:bldP spid="6758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1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9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24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4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203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98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6" y="3214714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45" y="4194598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45" y="3327823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49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2007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25" y="2074095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24" y="3032549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49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7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41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93" y="5016130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4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6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6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4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427752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2800" b="1" u="sng" smtClean="0">
                <a:latin typeface="Comic Sans MS" pitchFamily="66" charset="0"/>
              </a:rPr>
              <a:t>II- PLANLI ÇALIŞINIZ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12879"/>
            <a:ext cx="6400800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itchFamily="66" charset="0"/>
              </a:rPr>
              <a:t>Birden çok iş yada ders üzerinde aynı günde çalışmanız gerektiğinde hangisinden işe başlayacağınızı bilemediğiniz yada çalışmaya başlamak için karar veremediğiniz anlar oluyor mu? Bu soruya yanıtınız </a:t>
            </a:r>
            <a:r>
              <a:rPr lang="tr-TR" sz="2400" dirty="0" smtClean="0">
                <a:solidFill>
                  <a:srgbClr val="FF3300"/>
                </a:solidFill>
                <a:latin typeface="Comic Sans MS" pitchFamily="66" charset="0"/>
              </a:rPr>
              <a:t>"evet"</a:t>
            </a:r>
            <a:r>
              <a:rPr lang="tr-TR" sz="2400" dirty="0" smtClean="0">
                <a:latin typeface="Comic Sans MS" pitchFamily="66" charset="0"/>
              </a:rPr>
              <a:t> ise, sizin planlı çalışmayı bilmediğinizi kolayca söyleyebiliriz.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itchFamily="66" charset="0"/>
              </a:rPr>
              <a:t>Kararsızlık ve karışıklık ancak hangi dersi ne zaman yapacağınızı belirli bir sıraya koymakla yani </a:t>
            </a:r>
            <a:r>
              <a:rPr lang="tr-TR" sz="2400" dirty="0" smtClean="0">
                <a:solidFill>
                  <a:srgbClr val="FF3300"/>
                </a:solidFill>
                <a:latin typeface="Comic Sans MS" pitchFamily="66" charset="0"/>
              </a:rPr>
              <a:t>"Karar Vermekle"</a:t>
            </a:r>
            <a:r>
              <a:rPr lang="tr-TR" sz="2400" dirty="0" smtClean="0">
                <a:latin typeface="Comic Sans MS" pitchFamily="66" charset="0"/>
              </a:rPr>
              <a:t> ortadan kalkar. İşte çalışmada plan; </a:t>
            </a:r>
            <a:r>
              <a:rPr lang="tr-TR" sz="2400" dirty="0" smtClean="0">
                <a:solidFill>
                  <a:srgbClr val="0000FF"/>
                </a:solidFill>
                <a:latin typeface="Comic Sans MS" pitchFamily="66" charset="0"/>
              </a:rPr>
              <a:t>"nasıl", "ne zaman" ve "nerede"</a:t>
            </a:r>
            <a:r>
              <a:rPr lang="tr-TR" sz="2400" dirty="0" smtClean="0">
                <a:latin typeface="Comic Sans MS" pitchFamily="66" charset="0"/>
              </a:rPr>
              <a:t> çalışacağınıza karar vermek demektir.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FB425-97FF-4662-8920-A0F83875996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7" y="2700736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7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7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7" y="4272775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7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30000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8025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93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7" y="3068639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75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4" y="2543619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95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95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92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3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73" y="4970118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82900" y="2551268"/>
            <a:ext cx="30008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5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73263" y="3623849"/>
            <a:ext cx="30008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7003" y="2834409"/>
            <a:ext cx="616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7003" y="3354283"/>
            <a:ext cx="5917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7004" y="3893090"/>
            <a:ext cx="7712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7002" y="4419030"/>
            <a:ext cx="8331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20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1" y="4917681"/>
            <a:ext cx="7598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95" y="4340770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51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1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74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gradFill rotWithShape="0">
            <a:gsLst>
              <a:gs pos="0">
                <a:srgbClr val="001800"/>
              </a:gs>
              <a:gs pos="50000">
                <a:srgbClr val="003300"/>
              </a:gs>
              <a:gs pos="100000">
                <a:srgbClr val="0018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tr-TR" altLang="tr-TR" sz="2400" smtClean="0">
                <a:solidFill>
                  <a:srgbClr val="FFFF99"/>
                </a:solidFill>
                <a:latin typeface="Century Gothic" pitchFamily="34" charset="0"/>
              </a:rPr>
              <a:t>Peki siz  günlük, haftalık ve aylık çalışma planlarında nelere yer vermeniz gerekir?</a:t>
            </a:r>
            <a:endParaRPr lang="tr-TR" altLang="tr-TR" sz="2400" smtClean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Hangi  derslere, haftanın hangi günleri  çalışacağınızı,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Geçmiş konuların tekrarına ne zaman yer vereceğinizi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Sınav tarihlerinizi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Hazırlanacak ödevlerin neler olduğu ve ne zaman hazırlayacağınızı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Planda yer alan ancak yapılamayan çalışmalarınızı ne zaman  tamamlayacağınızı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Dinlenme, tv izleme, spor yapma, sinema ve tiyatroya gitme gibi ders dışı etkinliklere ne zaman yer vereceğinizi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tr-TR" altLang="tr-TR" sz="2800" smtClean="0">
                <a:solidFill>
                  <a:srgbClr val="003300"/>
                </a:solidFill>
              </a:rPr>
              <a:t>Bunların yanında günlük çalışma çizelgelerinde ; okulda geçen saatler, ders çalışma, eğlenme, dinlenme, ev işlerine yardım ve uyku saatleri göstermeniz gerekir.</a:t>
            </a:r>
          </a:p>
        </p:txBody>
      </p:sp>
      <p:sp>
        <p:nvSpPr>
          <p:cNvPr id="27650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tr-TR" smtClean="0"/>
              <a:t> </a:t>
            </a:r>
          </a:p>
        </p:txBody>
      </p:sp>
      <p:sp>
        <p:nvSpPr>
          <p:cNvPr id="27651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C5328E-3146-43CF-A615-FAAE529F7667}" type="slidenum">
              <a:rPr lang="en-US" altLang="tr-TR" smtClean="0"/>
              <a:pPr/>
              <a:t>8</a:t>
            </a:fld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2800" b="1" u="sng" dirty="0" smtClean="0">
                <a:solidFill>
                  <a:srgbClr val="0070C0"/>
                </a:solidFill>
                <a:latin typeface="Comic Sans MS" pitchFamily="66" charset="0"/>
              </a:rPr>
              <a:t>II- PLANLI ÇALIŞINIZ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412879"/>
            <a:ext cx="6400800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itchFamily="66" charset="0"/>
              </a:rPr>
              <a:t>Birden çok iş yada ders üzerinde aynı günde çalışmanız gerektiğinde hangisinden işe başlayacağınızı bilemediğiniz yada çalışmaya başlamak için karar veremediğiniz anlar oluyor mu? Bu soruya yanıtınız </a:t>
            </a:r>
            <a:r>
              <a:rPr lang="tr-TR" sz="2400" dirty="0" smtClean="0">
                <a:solidFill>
                  <a:srgbClr val="FF3300"/>
                </a:solidFill>
                <a:latin typeface="Comic Sans MS" pitchFamily="66" charset="0"/>
              </a:rPr>
              <a:t>"evet"</a:t>
            </a:r>
            <a:r>
              <a:rPr lang="tr-TR" sz="2400" dirty="0" smtClean="0">
                <a:latin typeface="Comic Sans MS" pitchFamily="66" charset="0"/>
              </a:rPr>
              <a:t> ise, sizin planlı çalışmayı bilmediğinizi kolayca söyleyebiliriz.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 smtClean="0">
                <a:latin typeface="Comic Sans MS" pitchFamily="66" charset="0"/>
              </a:rPr>
              <a:t>Kararsızlık ve karışıklık ancak hangi dersi ne zaman yapacağınızı belirli bir sıraya koymakla yani </a:t>
            </a:r>
            <a:r>
              <a:rPr lang="tr-TR" sz="2400" dirty="0" smtClean="0">
                <a:solidFill>
                  <a:srgbClr val="FF3300"/>
                </a:solidFill>
                <a:latin typeface="Comic Sans MS" pitchFamily="66" charset="0"/>
              </a:rPr>
              <a:t>"Karar Vermekle"</a:t>
            </a:r>
            <a:r>
              <a:rPr lang="tr-TR" sz="2400" dirty="0" smtClean="0">
                <a:latin typeface="Comic Sans MS" pitchFamily="66" charset="0"/>
              </a:rPr>
              <a:t> ortadan kalkar. İşte çalışmada plan; </a:t>
            </a:r>
            <a:r>
              <a:rPr lang="tr-TR" sz="2400" dirty="0" smtClean="0">
                <a:solidFill>
                  <a:srgbClr val="0000FF"/>
                </a:solidFill>
                <a:latin typeface="Comic Sans MS" pitchFamily="66" charset="0"/>
              </a:rPr>
              <a:t>"nasıl", "ne zaman" ve "nerede"</a:t>
            </a:r>
            <a:r>
              <a:rPr lang="tr-TR" sz="2400" dirty="0" smtClean="0">
                <a:latin typeface="Comic Sans MS" pitchFamily="66" charset="0"/>
              </a:rPr>
              <a:t> çalışacağınıza karar vermek demektir.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FB425-97FF-4662-8920-A0F83875996B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2" descr="g3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5105400"/>
            <a:ext cx="9144000" cy="1752600"/>
          </a:xfrm>
          <a:prstGeom prst="rect">
            <a:avLst/>
          </a:prstGeom>
          <a:solidFill>
            <a:srgbClr val="FFFFCC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Çalışma ortamında dikkati dağıtacak radyo, teyp, tv, resim, poster, afiş olmamalıdır.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Çalışma masası ve odası sadece ders çalışmak için kullanılmalıdır.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10732</TotalTime>
  <Words>1009</Words>
  <Application>Microsoft Office PowerPoint</Application>
  <PresentationFormat>Ekran Gösterisi (4:3)</PresentationFormat>
  <Paragraphs>186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Ofis Teması</vt:lpstr>
      <vt:lpstr>3_Galeri</vt:lpstr>
      <vt:lpstr>Dalga Biçimi</vt:lpstr>
      <vt:lpstr>PowerPoint Sunusu</vt:lpstr>
      <vt:lpstr>PowerPoint Sunusu</vt:lpstr>
      <vt:lpstr>PowerPoint Sunusu</vt:lpstr>
      <vt:lpstr>Neden Verimli Çalışmalıyız?</vt:lpstr>
      <vt:lpstr>Verimli Çalışmak İçin</vt:lpstr>
      <vt:lpstr>II- PLANLI ÇALIŞINIZ</vt:lpstr>
      <vt:lpstr>PowerPoint Sunusu</vt:lpstr>
      <vt:lpstr>Peki siz  günlük, haftalık ve aylık çalışma planlarında nelere yer vermeniz gerekir?</vt:lpstr>
      <vt:lpstr>II- PLANLI ÇALIŞINIZ</vt:lpstr>
      <vt:lpstr>Uygun çalışma ortamı</vt:lpstr>
      <vt:lpstr>PowerPoint Sunusu</vt:lpstr>
      <vt:lpstr>Tekrar Yapmadığınızda</vt:lpstr>
      <vt:lpstr>Kitap Okuyun</vt:lpstr>
      <vt:lpstr>Nasıl İyi Öğreniriz?</vt:lpstr>
      <vt:lpstr>PowerPoint Sunusu</vt:lpstr>
      <vt:lpstr>PowerPoint Sunusu</vt:lpstr>
      <vt:lpstr>Konsantrasyon:</vt:lpstr>
      <vt:lpstr>PowerPoint Sunusu</vt:lpstr>
      <vt:lpstr>Kısaca özetleyecek olursak</vt:lpstr>
      <vt:lpstr>UNUTMAYINIZ Kİ.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Windows Kullanıcısı</cp:lastModifiedBy>
  <cp:revision>555</cp:revision>
  <dcterms:created xsi:type="dcterms:W3CDTF">2014-12-21T04:26:02Z</dcterms:created>
  <dcterms:modified xsi:type="dcterms:W3CDTF">2021-11-25T06:46:05Z</dcterms:modified>
</cp:coreProperties>
</file>